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66" r:id="rId5"/>
    <p:sldId id="267" r:id="rId6"/>
    <p:sldId id="268" r:id="rId7"/>
    <p:sldId id="269" r:id="rId8"/>
    <p:sldId id="259" r:id="rId9"/>
    <p:sldId id="260" r:id="rId10"/>
    <p:sldId id="261" r:id="rId11"/>
    <p:sldId id="262" r:id="rId12"/>
    <p:sldId id="263" r:id="rId13"/>
    <p:sldId id="264" r:id="rId14"/>
    <p:sldId id="26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149" autoAdjust="0"/>
  </p:normalViewPr>
  <p:slideViewPr>
    <p:cSldViewPr>
      <p:cViewPr varScale="1">
        <p:scale>
          <a:sx n="66" d="100"/>
          <a:sy n="66" d="100"/>
        </p:scale>
        <p:origin x="-120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A06CD5-6EB2-4FCE-98CB-92D6FB91392A}" type="datetimeFigureOut">
              <a:rPr lang="en-US" smtClean="0"/>
              <a:pPr/>
              <a:t>7/27/2011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6F3B0E-7B7D-4411-BFFA-F2AFD94440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Get Started:</a:t>
            </a:r>
          </a:p>
          <a:p>
            <a:r>
              <a:rPr lang="en-US" sz="1200" kern="1200" dirty="0" smtClean="0">
                <a:solidFill>
                  <a:schemeClr val="tx1"/>
                </a:solidFill>
                <a:latin typeface="+mn-lt"/>
                <a:ea typeface="+mn-ea"/>
                <a:cs typeface="+mn-cs"/>
              </a:rPr>
              <a:t>Engage:</a:t>
            </a:r>
          </a:p>
          <a:p>
            <a:r>
              <a:rPr lang="en-US" sz="1200" kern="1200" dirty="0" smtClean="0">
                <a:solidFill>
                  <a:schemeClr val="tx1"/>
                </a:solidFill>
                <a:latin typeface="+mn-lt"/>
                <a:ea typeface="+mn-ea"/>
                <a:cs typeface="+mn-cs"/>
              </a:rPr>
              <a:t>Explore: </a:t>
            </a:r>
          </a:p>
          <a:p>
            <a:r>
              <a:rPr lang="en-US" sz="1200" kern="1200" dirty="0" smtClean="0">
                <a:solidFill>
                  <a:schemeClr val="tx1"/>
                </a:solidFill>
                <a:latin typeface="+mn-lt"/>
                <a:ea typeface="+mn-ea"/>
                <a:cs typeface="+mn-cs"/>
              </a:rPr>
              <a:t>Explain:  </a:t>
            </a:r>
          </a:p>
          <a:p>
            <a:r>
              <a:rPr lang="en-US" sz="1200" kern="1200" dirty="0" smtClean="0">
                <a:solidFill>
                  <a:schemeClr val="tx1"/>
                </a:solidFill>
                <a:latin typeface="+mn-lt"/>
                <a:ea typeface="+mn-ea"/>
                <a:cs typeface="+mn-cs"/>
              </a:rPr>
              <a:t>Practice:</a:t>
            </a:r>
          </a:p>
        </p:txBody>
      </p:sp>
      <p:sp>
        <p:nvSpPr>
          <p:cNvPr id="4" name="Slide Number Placeholder 3"/>
          <p:cNvSpPr>
            <a:spLocks noGrp="1"/>
          </p:cNvSpPr>
          <p:nvPr>
            <p:ph type="sldNum" sz="quarter" idx="10"/>
          </p:nvPr>
        </p:nvSpPr>
        <p:spPr/>
        <p:txBody>
          <a:bodyPr/>
          <a:lstStyle/>
          <a:p>
            <a:fld id="{DB6F3B0E-7B7D-4411-BFFA-F2AFD944400C}"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DB6F3B0E-7B7D-4411-BFFA-F2AFD944400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5AF898B0-25C2-4F4D-A818-017627AF6468}" type="datetimeFigureOut">
              <a:rPr lang="en-US" smtClean="0"/>
              <a:pPr/>
              <a:t>7/27/2011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5A7BE95-0B5B-4A1D-B37C-8D04E74B995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F898B0-25C2-4F4D-A818-017627AF6468}"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F898B0-25C2-4F4D-A818-017627AF6468}"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F898B0-25C2-4F4D-A818-017627AF6468}"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AF898B0-25C2-4F4D-A818-017627AF6468}"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F898B0-25C2-4F4D-A818-017627AF6468}"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5AF898B0-25C2-4F4D-A818-017627AF6468}" type="datetimeFigureOut">
              <a:rPr lang="en-US" smtClean="0"/>
              <a:pPr/>
              <a:t>7/27/2011</a:t>
            </a:fld>
            <a:endParaRPr lang="en-US"/>
          </a:p>
        </p:txBody>
      </p:sp>
      <p:sp>
        <p:nvSpPr>
          <p:cNvPr id="27" name="Slide Number Placeholder 26"/>
          <p:cNvSpPr>
            <a:spLocks noGrp="1"/>
          </p:cNvSpPr>
          <p:nvPr>
            <p:ph type="sldNum" sz="quarter" idx="11"/>
          </p:nvPr>
        </p:nvSpPr>
        <p:spPr/>
        <p:txBody>
          <a:bodyPr rtlCol="0"/>
          <a:lstStyle/>
          <a:p>
            <a:fld id="{25A7BE95-0B5B-4A1D-B37C-8D04E74B9956}"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5AF898B0-25C2-4F4D-A818-017627AF6468}" type="datetimeFigureOut">
              <a:rPr lang="en-US" smtClean="0"/>
              <a:pPr/>
              <a:t>7/27/2011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25A7BE95-0B5B-4A1D-B37C-8D04E74B99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F898B0-25C2-4F4D-A818-017627AF6468}" type="datetimeFigureOut">
              <a:rPr lang="en-US" smtClean="0"/>
              <a:pPr/>
              <a:t>7/27/2011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F898B0-25C2-4F4D-A818-017627AF6468}"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AF898B0-25C2-4F4D-A818-017627AF6468}"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A7BE95-0B5B-4A1D-B37C-8D04E74B99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AF898B0-25C2-4F4D-A818-017627AF6468}" type="datetimeFigureOut">
              <a:rPr lang="en-US" smtClean="0"/>
              <a:pPr/>
              <a:t>7/27/2011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5A7BE95-0B5B-4A1D-B37C-8D04E74B99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Schools%20struggle%20to%20feed%20kids%20healthy%20food%20-%20CNN.com%20Intro.mp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edition.cnn.com/2010/HEALTH/09/29/school.food.investigation/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01887"/>
            <a:ext cx="8610600" cy="1470025"/>
          </a:xfrm>
        </p:spPr>
        <p:txBody>
          <a:bodyPr>
            <a:noAutofit/>
          </a:bodyPr>
          <a:lstStyle/>
          <a:p>
            <a:r>
              <a:rPr lang="en-US" sz="4700" dirty="0" smtClean="0"/>
              <a:t>Teaching Language and Culture </a:t>
            </a:r>
            <a:endParaRPr lang="en-US" sz="4700" dirty="0"/>
          </a:p>
        </p:txBody>
      </p:sp>
      <p:sp>
        <p:nvSpPr>
          <p:cNvPr id="3" name="Subtitle 2"/>
          <p:cNvSpPr>
            <a:spLocks noGrp="1"/>
          </p:cNvSpPr>
          <p:nvPr>
            <p:ph type="subTitle" idx="1"/>
          </p:nvPr>
        </p:nvSpPr>
        <p:spPr>
          <a:xfrm>
            <a:off x="457200" y="3899938"/>
            <a:ext cx="5105400" cy="1752600"/>
          </a:xfrm>
        </p:spPr>
        <p:txBody>
          <a:bodyPr>
            <a:normAutofit/>
          </a:bodyPr>
          <a:lstStyle/>
          <a:p>
            <a:r>
              <a:rPr lang="en-GB" dirty="0" smtClean="0"/>
              <a:t>Erica Hughes</a:t>
            </a:r>
          </a:p>
          <a:p>
            <a:r>
              <a:rPr lang="en-GB" dirty="0" smtClean="0"/>
              <a:t>James S. Rickards High School </a:t>
            </a:r>
            <a:r>
              <a:rPr lang="en-GB" dirty="0" smtClean="0"/>
              <a:t>Tallahassee</a:t>
            </a:r>
            <a:r>
              <a:rPr lang="en-GB" dirty="0" smtClean="0"/>
              <a:t>, Florida</a:t>
            </a:r>
            <a:endParaRPr lang="es-UY"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762000"/>
          </a:xfrm>
        </p:spPr>
        <p:txBody>
          <a:bodyPr>
            <a:noAutofit/>
          </a:bodyPr>
          <a:lstStyle/>
          <a:p>
            <a:r>
              <a:rPr lang="en-US" sz="3400" dirty="0" smtClean="0"/>
              <a:t>Watch this short video about lunches in American schools and pay special attention to the different foods you see and you hear mentioned. You may take notes, if you wish.</a:t>
            </a:r>
            <a:endParaRPr lang="en-US" sz="3400" dirty="0"/>
          </a:p>
        </p:txBody>
      </p:sp>
      <p:pic>
        <p:nvPicPr>
          <p:cNvPr id="2050" name="Picture 2" descr="C:\Documents and Settings\E Hughes\Local Settings\Temporary Internet Files\Content.IE5\OZ9YI74I\MC900060286[1].wmf">
            <a:hlinkClick r:id="rId3" action="ppaction://hlinkfile"/>
          </p:cNvPr>
          <p:cNvPicPr>
            <a:picLocks noChangeAspect="1" noChangeArrowheads="1"/>
          </p:cNvPicPr>
          <p:nvPr/>
        </p:nvPicPr>
        <p:blipFill>
          <a:blip r:embed="rId4" cstate="print"/>
          <a:srcRect/>
          <a:stretch>
            <a:fillRect/>
          </a:stretch>
        </p:blipFill>
        <p:spPr bwMode="auto">
          <a:xfrm>
            <a:off x="2590800" y="3200400"/>
            <a:ext cx="4301706" cy="3445699"/>
          </a:xfrm>
          <a:prstGeom prst="rect">
            <a:avLst/>
          </a:prstGeom>
          <a:noFill/>
        </p:spPr>
      </p:pic>
      <p:sp>
        <p:nvSpPr>
          <p:cNvPr id="6" name="Content Placeholder 5"/>
          <p:cNvSpPr>
            <a:spLocks noGrp="1"/>
          </p:cNvSpPr>
          <p:nvPr>
            <p:ph idx="1"/>
          </p:nvPr>
        </p:nvSpPr>
        <p:spPr>
          <a:xfrm>
            <a:off x="457200" y="3581400"/>
            <a:ext cx="8229600" cy="2993136"/>
          </a:xfrm>
        </p:spPr>
        <p:txBody>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foods did you see or hear mentioned?  Are these foods healthy or unhealthy?</a:t>
            </a:r>
            <a:endParaRPr lang="en-US" dirty="0"/>
          </a:p>
        </p:txBody>
      </p:sp>
      <p:pic>
        <p:nvPicPr>
          <p:cNvPr id="1028" name="Picture 4" descr="C:\Documents and Settings\E Hughes\Local Settings\Temporary Internet Files\Content.IE5\2KIVXC1E\MC900413328[1].wmf"/>
          <p:cNvPicPr>
            <a:picLocks noChangeAspect="1" noChangeArrowheads="1"/>
          </p:cNvPicPr>
          <p:nvPr/>
        </p:nvPicPr>
        <p:blipFill>
          <a:blip r:embed="rId2" cstate="print"/>
          <a:srcRect/>
          <a:stretch>
            <a:fillRect/>
          </a:stretch>
        </p:blipFill>
        <p:spPr bwMode="auto">
          <a:xfrm>
            <a:off x="1066800" y="2895600"/>
            <a:ext cx="1771023" cy="1076608"/>
          </a:xfrm>
          <a:prstGeom prst="rect">
            <a:avLst/>
          </a:prstGeom>
          <a:noFill/>
        </p:spPr>
      </p:pic>
      <p:pic>
        <p:nvPicPr>
          <p:cNvPr id="1029" name="Picture 5" descr="C:\Documents and Settings\E Hughes\Local Settings\Temporary Internet Files\Content.IE5\OZ9YI74I\MC900441748[1].png"/>
          <p:cNvPicPr>
            <a:picLocks noChangeAspect="1" noChangeArrowheads="1"/>
          </p:cNvPicPr>
          <p:nvPr/>
        </p:nvPicPr>
        <p:blipFill>
          <a:blip r:embed="rId3" cstate="print"/>
          <a:srcRect/>
          <a:stretch>
            <a:fillRect/>
          </a:stretch>
        </p:blipFill>
        <p:spPr bwMode="auto">
          <a:xfrm>
            <a:off x="3200400" y="2057400"/>
            <a:ext cx="2286000" cy="2286000"/>
          </a:xfrm>
          <a:prstGeom prst="rect">
            <a:avLst/>
          </a:prstGeom>
          <a:noFill/>
        </p:spPr>
      </p:pic>
      <p:pic>
        <p:nvPicPr>
          <p:cNvPr id="1030" name="Picture 6" descr="C:\Documents and Settings\E Hughes\Local Settings\Temporary Internet Files\Content.IE5\QMB8WLP5\MC900348865[1].wmf"/>
          <p:cNvPicPr>
            <a:picLocks noChangeAspect="1" noChangeArrowheads="1"/>
          </p:cNvPicPr>
          <p:nvPr/>
        </p:nvPicPr>
        <p:blipFill>
          <a:blip r:embed="rId4" cstate="print"/>
          <a:srcRect/>
          <a:stretch>
            <a:fillRect/>
          </a:stretch>
        </p:blipFill>
        <p:spPr bwMode="auto">
          <a:xfrm>
            <a:off x="1524000" y="4572000"/>
            <a:ext cx="1401166" cy="1480895"/>
          </a:xfrm>
          <a:prstGeom prst="rect">
            <a:avLst/>
          </a:prstGeom>
          <a:noFill/>
        </p:spPr>
      </p:pic>
      <p:pic>
        <p:nvPicPr>
          <p:cNvPr id="1031" name="Picture 7" descr="C:\Documents and Settings\E Hughes\Local Settings\Temporary Internet Files\Content.IE5\PIKQYET7\MC900215358[1].wmf"/>
          <p:cNvPicPr>
            <a:picLocks noChangeAspect="1" noChangeArrowheads="1"/>
          </p:cNvPicPr>
          <p:nvPr/>
        </p:nvPicPr>
        <p:blipFill>
          <a:blip r:embed="rId5" cstate="print"/>
          <a:srcRect/>
          <a:stretch>
            <a:fillRect/>
          </a:stretch>
        </p:blipFill>
        <p:spPr bwMode="auto">
          <a:xfrm>
            <a:off x="4038600" y="4343400"/>
            <a:ext cx="1234289" cy="1747178"/>
          </a:xfrm>
          <a:prstGeom prst="rect">
            <a:avLst/>
          </a:prstGeom>
          <a:noFill/>
        </p:spPr>
      </p:pic>
      <p:pic>
        <p:nvPicPr>
          <p:cNvPr id="1032" name="Picture 8" descr="C:\Documents and Settings\E Hughes\Local Settings\Temporary Internet Files\Content.IE5\5PWFGWCD\MC900232817[1].wmf"/>
          <p:cNvPicPr>
            <a:picLocks noChangeAspect="1" noChangeArrowheads="1"/>
          </p:cNvPicPr>
          <p:nvPr/>
        </p:nvPicPr>
        <p:blipFill>
          <a:blip r:embed="rId6" cstate="print"/>
          <a:srcRect/>
          <a:stretch>
            <a:fillRect/>
          </a:stretch>
        </p:blipFill>
        <p:spPr bwMode="auto">
          <a:xfrm>
            <a:off x="6172200" y="4648200"/>
            <a:ext cx="1951776" cy="1179315"/>
          </a:xfrm>
          <a:prstGeom prst="rect">
            <a:avLst/>
          </a:prstGeom>
          <a:noFill/>
        </p:spPr>
      </p:pic>
      <p:pic>
        <p:nvPicPr>
          <p:cNvPr id="1033" name="Picture 9" descr="C:\Documents and Settings\E Hughes\Local Settings\Temporary Internet Files\Content.IE5\6ZZ5VJB5\MC900232542[1].wmf"/>
          <p:cNvPicPr>
            <a:picLocks noGrp="1" noChangeAspect="1" noChangeArrowheads="1"/>
          </p:cNvPicPr>
          <p:nvPr>
            <p:ph idx="1"/>
          </p:nvPr>
        </p:nvPicPr>
        <p:blipFill>
          <a:blip r:embed="rId7" cstate="print"/>
          <a:srcRect/>
          <a:stretch>
            <a:fillRect/>
          </a:stretch>
        </p:blipFill>
        <p:spPr bwMode="auto">
          <a:xfrm>
            <a:off x="5943600" y="2667000"/>
            <a:ext cx="1792586" cy="174004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3200400"/>
          </a:xfrm>
        </p:spPr>
        <p:txBody>
          <a:bodyPr>
            <a:normAutofit/>
          </a:bodyPr>
          <a:lstStyle/>
          <a:p>
            <a:r>
              <a:rPr lang="en-US" dirty="0" smtClean="0"/>
              <a:t>The news clip discussed a problem in American schools and one school’s solution. Let’s watch it again. What is the problem and what is the proposed solution?</a:t>
            </a:r>
            <a:endParaRPr lang="en-US" dirty="0"/>
          </a:p>
        </p:txBody>
      </p:sp>
      <p:pic>
        <p:nvPicPr>
          <p:cNvPr id="3074" name="Picture 2" descr="C:\Documents and Settings\E Hughes\Local Settings\Temporary Internet Files\Content.IE5\EVVVLKS3\MP900387715[1].jpg"/>
          <p:cNvPicPr>
            <a:picLocks noGrp="1" noChangeAspect="1" noChangeArrowheads="1"/>
          </p:cNvPicPr>
          <p:nvPr>
            <p:ph idx="1"/>
          </p:nvPr>
        </p:nvPicPr>
        <p:blipFill>
          <a:blip r:embed="rId2" cstate="print"/>
          <a:srcRect/>
          <a:stretch>
            <a:fillRect/>
          </a:stretch>
        </p:blipFill>
        <p:spPr bwMode="auto">
          <a:xfrm>
            <a:off x="1143000" y="4114800"/>
            <a:ext cx="3019960" cy="2154238"/>
          </a:xfrm>
          <a:prstGeom prst="rect">
            <a:avLst/>
          </a:prstGeom>
          <a:noFill/>
        </p:spPr>
      </p:pic>
      <p:pic>
        <p:nvPicPr>
          <p:cNvPr id="3075" name="Picture 3" descr="C:\Documents and Settings\E Hughes\Local Settings\Temporary Internet Files\Content.IE5\79PNNLK0\MC900082283[1].wmf"/>
          <p:cNvPicPr>
            <a:picLocks noChangeAspect="1" noChangeArrowheads="1"/>
          </p:cNvPicPr>
          <p:nvPr/>
        </p:nvPicPr>
        <p:blipFill>
          <a:blip r:embed="rId3" cstate="print"/>
          <a:srcRect/>
          <a:stretch>
            <a:fillRect/>
          </a:stretch>
        </p:blipFill>
        <p:spPr bwMode="auto">
          <a:xfrm>
            <a:off x="5105400" y="4038600"/>
            <a:ext cx="2185111" cy="225488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
            </a:r>
            <a:br>
              <a:rPr lang="en-US" dirty="0" smtClean="0"/>
            </a:br>
            <a:endParaRPr lang="en-US" dirty="0"/>
          </a:p>
        </p:txBody>
      </p:sp>
      <p:sp>
        <p:nvSpPr>
          <p:cNvPr id="5" name="Content Placeholder 4"/>
          <p:cNvSpPr>
            <a:spLocks noGrp="1"/>
          </p:cNvSpPr>
          <p:nvPr>
            <p:ph sz="half" idx="1"/>
          </p:nvPr>
        </p:nvSpPr>
        <p:spPr>
          <a:xfrm>
            <a:off x="457200" y="914400"/>
            <a:ext cx="4038600" cy="5860987"/>
          </a:xfrm>
        </p:spPr>
        <p:txBody>
          <a:bodyPr/>
          <a:lstStyle/>
          <a:p>
            <a:endParaRPr lang="en-US" dirty="0" smtClean="0"/>
          </a:p>
          <a:p>
            <a:r>
              <a:rPr lang="en-US" sz="4000" dirty="0" smtClean="0"/>
              <a:t>Do unhealthy eating habits exist in Uruguay? </a:t>
            </a:r>
          </a:p>
          <a:p>
            <a:r>
              <a:rPr lang="en-US" sz="4000" dirty="0" smtClean="0"/>
              <a:t>What solutions do you propose?</a:t>
            </a:r>
            <a:endParaRPr lang="en-US" sz="4000" dirty="0"/>
          </a:p>
        </p:txBody>
      </p:sp>
      <p:sp>
        <p:nvSpPr>
          <p:cNvPr id="6" name="Content Placeholder 5"/>
          <p:cNvSpPr>
            <a:spLocks noGrp="1"/>
          </p:cNvSpPr>
          <p:nvPr>
            <p:ph sz="half" idx="2"/>
          </p:nvPr>
        </p:nvSpPr>
        <p:spPr>
          <a:xfrm>
            <a:off x="4572000" y="1447800"/>
            <a:ext cx="4038600" cy="4525963"/>
          </a:xfrm>
        </p:spPr>
        <p:txBody>
          <a:bodyPr/>
          <a:lstStyle/>
          <a:p>
            <a:pPr>
              <a:buNone/>
            </a:pPr>
            <a:endParaRPr lang="en-US" dirty="0"/>
          </a:p>
        </p:txBody>
      </p:sp>
      <p:pic>
        <p:nvPicPr>
          <p:cNvPr id="4098" name="Picture 2" descr="C:\Documents and Settings\E Hughes\Local Settings\Temporary Internet Files\Content.IE5\QMB8WLP5\MP900448454[1].jpg"/>
          <p:cNvPicPr>
            <a:picLocks noChangeAspect="1" noChangeArrowheads="1"/>
          </p:cNvPicPr>
          <p:nvPr/>
        </p:nvPicPr>
        <p:blipFill>
          <a:blip r:embed="rId2" cstate="print"/>
          <a:srcRect/>
          <a:stretch>
            <a:fillRect/>
          </a:stretch>
        </p:blipFill>
        <p:spPr bwMode="auto">
          <a:xfrm>
            <a:off x="4876800" y="1143000"/>
            <a:ext cx="3276600" cy="49149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Referen</a:t>
            </a:r>
            <a:r>
              <a:rPr lang="en-US" dirty="0" smtClean="0"/>
              <a:t>ces</a:t>
            </a:r>
            <a:endParaRPr lang="en-US" dirty="0"/>
          </a:p>
        </p:txBody>
      </p:sp>
      <p:sp>
        <p:nvSpPr>
          <p:cNvPr id="6" name="Content Placeholder 5"/>
          <p:cNvSpPr>
            <a:spLocks noGrp="1"/>
          </p:cNvSpPr>
          <p:nvPr>
            <p:ph idx="1"/>
          </p:nvPr>
        </p:nvSpPr>
        <p:spPr>
          <a:xfrm>
            <a:off x="457200" y="1981200"/>
            <a:ext cx="8229600" cy="4593336"/>
          </a:xfrm>
        </p:spPr>
        <p:txBody>
          <a:bodyPr>
            <a:normAutofit fontScale="92500" lnSpcReduction="20000"/>
          </a:bodyPr>
          <a:lstStyle/>
          <a:p>
            <a:r>
              <a:rPr lang="en-US" dirty="0" smtClean="0"/>
              <a:t>Video: </a:t>
            </a:r>
            <a:r>
              <a:rPr lang="en-US" dirty="0" smtClean="0">
                <a:hlinkClick r:id="rId2"/>
              </a:rPr>
              <a:t>http</a:t>
            </a:r>
            <a:r>
              <a:rPr lang="en-US" dirty="0" smtClean="0">
                <a:hlinkClick r:id="rId2"/>
              </a:rPr>
              <a:t>://</a:t>
            </a:r>
            <a:r>
              <a:rPr lang="en-US" dirty="0" smtClean="0">
                <a:hlinkClick r:id="rId2"/>
              </a:rPr>
              <a:t>edition.cnn.com/2010/HEALTH/09/29/school.food.investigation/index.html</a:t>
            </a:r>
            <a:r>
              <a:rPr lang="en-US" dirty="0" smtClean="0"/>
              <a:t> </a:t>
            </a:r>
          </a:p>
          <a:p>
            <a:r>
              <a:rPr lang="en-US" dirty="0" smtClean="0"/>
              <a:t>American Council on the Teaching Foreign Languages. (1999). </a:t>
            </a:r>
            <a:r>
              <a:rPr lang="en-US" i="1" dirty="0" smtClean="0"/>
              <a:t>Standards for Foreign Language Learning in the 21st </a:t>
            </a:r>
            <a:r>
              <a:rPr lang="en-US" i="1" dirty="0" smtClean="0"/>
              <a:t>Century. </a:t>
            </a:r>
            <a:r>
              <a:rPr lang="en-US" dirty="0" smtClean="0"/>
              <a:t>National Standards in Foreign Language Education Project </a:t>
            </a:r>
            <a:r>
              <a:rPr lang="en-US" dirty="0" smtClean="0"/>
              <a:t>, New York. </a:t>
            </a:r>
          </a:p>
          <a:p>
            <a:r>
              <a:rPr lang="en-US" dirty="0" smtClean="0"/>
              <a:t>Cullen, Brian. (2000). Practical Techniques for Teaching Culture in the EFL Classroom. </a:t>
            </a:r>
            <a:r>
              <a:rPr lang="en-US" i="1" dirty="0" smtClean="0"/>
              <a:t>The Internet TESL Journal, Vol. VI, No. 12</a:t>
            </a:r>
            <a:r>
              <a:rPr lang="en-US" dirty="0" smtClean="0"/>
              <a:t>. Retrieved from </a:t>
            </a:r>
            <a:br>
              <a:rPr lang="en-US" dirty="0" smtClean="0"/>
            </a:br>
            <a:r>
              <a:rPr lang="en-US" dirty="0" smtClean="0"/>
              <a:t>http://iteslj.org/Techniques/Cullen-Culture.html</a:t>
            </a:r>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066800"/>
          </a:xfrm>
        </p:spPr>
        <p:txBody>
          <a:bodyPr/>
          <a:lstStyle/>
          <a:p>
            <a:r>
              <a:rPr lang="en-US" dirty="0" smtClean="0"/>
              <a:t>Teaching Language and Culture</a:t>
            </a:r>
            <a:endParaRPr lang="en-US" dirty="0"/>
          </a:p>
        </p:txBody>
      </p:sp>
      <p:sp>
        <p:nvSpPr>
          <p:cNvPr id="3" name="Content Placeholder 2"/>
          <p:cNvSpPr>
            <a:spLocks noGrp="1"/>
          </p:cNvSpPr>
          <p:nvPr>
            <p:ph idx="1"/>
          </p:nvPr>
        </p:nvSpPr>
        <p:spPr>
          <a:xfrm>
            <a:off x="457200" y="2057400"/>
            <a:ext cx="8229600" cy="4517136"/>
          </a:xfrm>
        </p:spPr>
        <p:txBody>
          <a:bodyPr>
            <a:normAutofit fontScale="92500" lnSpcReduction="10000"/>
          </a:bodyPr>
          <a:lstStyle/>
          <a:p>
            <a:pPr>
              <a:spcBef>
                <a:spcPts val="1200"/>
              </a:spcBef>
            </a:pPr>
            <a:r>
              <a:rPr lang="en-US" b="1" dirty="0" smtClean="0"/>
              <a:t>Language and culture are inextricably linked!</a:t>
            </a:r>
          </a:p>
          <a:p>
            <a:pPr>
              <a:spcBef>
                <a:spcPts val="1200"/>
              </a:spcBef>
            </a:pPr>
            <a:r>
              <a:rPr lang="en-US" dirty="0" smtClean="0"/>
              <a:t>Culture used to be thought of as secondary to learning the language, but we know now that in order to be successful in communication one must be proficient in both language and culture.</a:t>
            </a:r>
          </a:p>
          <a:p>
            <a:pPr>
              <a:spcBef>
                <a:spcPts val="1200"/>
              </a:spcBef>
            </a:pPr>
            <a:r>
              <a:rPr lang="en-US" dirty="0" smtClean="0"/>
              <a:t>"The exquisite connection between the culture that is lived and the language that is spoken can only be realized by those who possess a knowledge of both" (National Standards in Foreign Language Education Project, 1999, p. 47).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Language and Culture</a:t>
            </a:r>
            <a:endParaRPr lang="en-US" dirty="0"/>
          </a:p>
        </p:txBody>
      </p:sp>
      <p:sp>
        <p:nvSpPr>
          <p:cNvPr id="3" name="Content Placeholder 2"/>
          <p:cNvSpPr>
            <a:spLocks noGrp="1"/>
          </p:cNvSpPr>
          <p:nvPr>
            <p:ph idx="1"/>
          </p:nvPr>
        </p:nvSpPr>
        <p:spPr/>
        <p:txBody>
          <a:bodyPr>
            <a:normAutofit/>
          </a:bodyPr>
          <a:lstStyle/>
          <a:p>
            <a:pPr>
              <a:buNone/>
            </a:pPr>
            <a:r>
              <a:rPr lang="en-US" dirty="0" smtClean="0"/>
              <a:t>According to </a:t>
            </a:r>
            <a:r>
              <a:rPr lang="en-US" dirty="0" smtClean="0"/>
              <a:t>Brian </a:t>
            </a:r>
            <a:r>
              <a:rPr lang="en-US" dirty="0" smtClean="0"/>
              <a:t>Cullen (2000), there are three considerations when planning to teach culture: </a:t>
            </a:r>
          </a:p>
          <a:p>
            <a:pPr marL="624078" indent="-514350">
              <a:buFont typeface="+mj-lt"/>
              <a:buAutoNum type="arabicPeriod"/>
            </a:pPr>
            <a:r>
              <a:rPr lang="en-US" dirty="0" smtClean="0"/>
              <a:t>The information sources</a:t>
            </a:r>
          </a:p>
          <a:p>
            <a:pPr marL="624078" indent="-514350">
              <a:buFont typeface="+mj-lt"/>
              <a:buAutoNum type="arabicPeriod"/>
            </a:pPr>
            <a:r>
              <a:rPr lang="en-US" dirty="0" smtClean="0"/>
              <a:t>The activity types</a:t>
            </a:r>
          </a:p>
          <a:p>
            <a:pPr marL="624078" indent="-514350">
              <a:buFont typeface="+mj-lt"/>
              <a:buAutoNum type="arabicPeriod"/>
            </a:pPr>
            <a:r>
              <a:rPr lang="en-US" dirty="0" smtClean="0"/>
              <a:t>The selling points</a:t>
            </a:r>
            <a:endParaRPr lang="en-US" dirty="0" smtClean="0"/>
          </a:p>
          <a:p>
            <a:pPr>
              <a:buNone/>
            </a:pPr>
            <a:endParaRPr lang="en-US" sz="2400" dirty="0" smtClean="0"/>
          </a:p>
          <a:p>
            <a:pPr>
              <a:buNone/>
            </a:pPr>
            <a:r>
              <a:rPr lang="en-US" sz="2400" dirty="0" smtClean="0"/>
              <a:t>Cullen, Brian. (2000). Practical Techniques for Teaching Culture in the EFL Classroom. </a:t>
            </a:r>
            <a:r>
              <a:rPr lang="en-US" sz="2400" i="1" dirty="0" smtClean="0"/>
              <a:t>The </a:t>
            </a:r>
            <a:r>
              <a:rPr lang="en-US" sz="2400" i="1" dirty="0" smtClean="0"/>
              <a:t>Internet TESL Journal, Vol. VI, No. </a:t>
            </a:r>
            <a:r>
              <a:rPr lang="en-US" sz="2400" i="1" dirty="0" smtClean="0"/>
              <a:t>12</a:t>
            </a:r>
            <a:r>
              <a:rPr lang="en-US" sz="2400" dirty="0" smtClean="0"/>
              <a:t>. Retrieved from </a:t>
            </a:r>
            <a:r>
              <a:rPr lang="en-US" sz="2400" dirty="0" smtClean="0"/>
              <a:t/>
            </a:r>
            <a:br>
              <a:rPr lang="en-US" sz="2400" dirty="0" smtClean="0"/>
            </a:br>
            <a:r>
              <a:rPr lang="en-US" sz="2400" dirty="0" smtClean="0"/>
              <a:t>http://</a:t>
            </a:r>
            <a:r>
              <a:rPr lang="en-US" sz="2400" dirty="0" smtClean="0"/>
              <a:t>iteslj.org/Techniques/Cullen-Culture.html</a:t>
            </a:r>
            <a:endParaRPr lang="en-US" sz="2400" dirty="0" smtClean="0"/>
          </a:p>
          <a:p>
            <a:pPr lvl="1"/>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Information Sources: Of course there are many places to get authentic cultural information from…</a:t>
            </a:r>
            <a:endParaRPr lang="en-US" dirty="0"/>
          </a:p>
        </p:txBody>
      </p:sp>
      <p:sp>
        <p:nvSpPr>
          <p:cNvPr id="3" name="Content Placeholder 2"/>
          <p:cNvSpPr>
            <a:spLocks noGrp="1"/>
          </p:cNvSpPr>
          <p:nvPr>
            <p:ph idx="1"/>
          </p:nvPr>
        </p:nvSpPr>
        <p:spPr>
          <a:xfrm>
            <a:off x="457200" y="2514600"/>
            <a:ext cx="8229600" cy="4059936"/>
          </a:xfrm>
        </p:spPr>
        <p:txBody>
          <a:bodyPr numCol="2">
            <a:normAutofit fontScale="92500" lnSpcReduction="20000"/>
          </a:bodyPr>
          <a:lstStyle/>
          <a:p>
            <a:r>
              <a:rPr lang="en-US" dirty="0" smtClean="0"/>
              <a:t>Video </a:t>
            </a:r>
          </a:p>
          <a:p>
            <a:r>
              <a:rPr lang="en-US" dirty="0" smtClean="0"/>
              <a:t>CDs </a:t>
            </a:r>
          </a:p>
          <a:p>
            <a:r>
              <a:rPr lang="en-US" dirty="0" smtClean="0"/>
              <a:t>TV </a:t>
            </a:r>
          </a:p>
          <a:p>
            <a:r>
              <a:rPr lang="en-US" dirty="0" smtClean="0"/>
              <a:t>Readings </a:t>
            </a:r>
          </a:p>
          <a:p>
            <a:r>
              <a:rPr lang="en-US" dirty="0" smtClean="0"/>
              <a:t>Internet </a:t>
            </a:r>
          </a:p>
          <a:p>
            <a:r>
              <a:rPr lang="en-US" dirty="0" smtClean="0"/>
              <a:t>Stories </a:t>
            </a:r>
          </a:p>
          <a:p>
            <a:r>
              <a:rPr lang="en-US" dirty="0" smtClean="0"/>
              <a:t>Students own information </a:t>
            </a:r>
          </a:p>
          <a:p>
            <a:r>
              <a:rPr lang="en-US" dirty="0" smtClean="0"/>
              <a:t>Songs </a:t>
            </a:r>
          </a:p>
          <a:p>
            <a:r>
              <a:rPr lang="en-US" dirty="0" smtClean="0"/>
              <a:t>Newspapers </a:t>
            </a:r>
          </a:p>
          <a:p>
            <a:r>
              <a:rPr lang="en-US" dirty="0" err="1" smtClean="0"/>
              <a:t>Realia</a:t>
            </a:r>
            <a:r>
              <a:rPr lang="en-US" dirty="0" smtClean="0"/>
              <a:t> </a:t>
            </a:r>
          </a:p>
          <a:p>
            <a:r>
              <a:rPr lang="en-US" dirty="0" smtClean="0"/>
              <a:t>Fieldwork </a:t>
            </a:r>
          </a:p>
          <a:p>
            <a:r>
              <a:rPr lang="en-US" dirty="0" smtClean="0"/>
              <a:t>Interviews </a:t>
            </a:r>
          </a:p>
          <a:p>
            <a:r>
              <a:rPr lang="en-US" dirty="0" smtClean="0"/>
              <a:t>Guest speakers </a:t>
            </a:r>
          </a:p>
          <a:p>
            <a:r>
              <a:rPr lang="en-US" dirty="0" smtClean="0"/>
              <a:t>Anecdotes </a:t>
            </a:r>
          </a:p>
          <a:p>
            <a:r>
              <a:rPr lang="en-US" dirty="0" smtClean="0"/>
              <a:t>Souvenirs </a:t>
            </a:r>
          </a:p>
          <a:p>
            <a:r>
              <a:rPr lang="en-US" dirty="0" smtClean="0"/>
              <a:t>Photographs </a:t>
            </a:r>
          </a:p>
          <a:p>
            <a:r>
              <a:rPr lang="en-US" dirty="0" smtClean="0"/>
              <a:t>Surveys </a:t>
            </a:r>
          </a:p>
          <a:p>
            <a:r>
              <a:rPr lang="en-US" dirty="0" smtClean="0"/>
              <a:t>Illustrations </a:t>
            </a:r>
          </a:p>
          <a:p>
            <a:r>
              <a:rPr lang="en-US" dirty="0" smtClean="0"/>
              <a:t>Literature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66800"/>
          </a:xfrm>
        </p:spPr>
        <p:txBody>
          <a:bodyPr>
            <a:normAutofit fontScale="90000"/>
          </a:bodyPr>
          <a:lstStyle/>
          <a:p>
            <a:r>
              <a:rPr lang="en-US" dirty="0" smtClean="0"/>
              <a:t>2. Activity Types: “Hold a lively discussion” is not a useful learning activity for many of our FL classes! </a:t>
            </a:r>
            <a:endParaRPr lang="en-US" sz="3100" dirty="0"/>
          </a:p>
        </p:txBody>
      </p:sp>
      <p:sp>
        <p:nvSpPr>
          <p:cNvPr id="3" name="Content Placeholder 2"/>
          <p:cNvSpPr>
            <a:spLocks noGrp="1"/>
          </p:cNvSpPr>
          <p:nvPr>
            <p:ph idx="1"/>
          </p:nvPr>
        </p:nvSpPr>
        <p:spPr>
          <a:xfrm>
            <a:off x="457200" y="2590800"/>
            <a:ext cx="8229600" cy="3983736"/>
          </a:xfrm>
        </p:spPr>
        <p:txBody>
          <a:bodyPr>
            <a:normAutofit/>
          </a:bodyPr>
          <a:lstStyle/>
          <a:p>
            <a:r>
              <a:rPr lang="en-US" dirty="0" smtClean="0"/>
              <a:t>Choose an activity that your students have the skills to complete, but that will challenge them to go just beyond what they know</a:t>
            </a:r>
            <a:r>
              <a:rPr lang="en-US" dirty="0" smtClean="0"/>
              <a:t>.</a:t>
            </a:r>
          </a:p>
          <a:p>
            <a:r>
              <a:rPr lang="en-US" dirty="0" smtClean="0"/>
              <a:t>Progress from simple to more complex tasks.</a:t>
            </a:r>
          </a:p>
          <a:p>
            <a:r>
              <a:rPr lang="en-US" dirty="0" smtClean="0"/>
              <a:t>Even advanced students need preparation before they can participate in discussions about culture in the target language.</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2. Activity Types</a:t>
            </a:r>
            <a:endParaRPr lang="en-US" dirty="0"/>
          </a:p>
        </p:txBody>
      </p:sp>
      <p:sp>
        <p:nvSpPr>
          <p:cNvPr id="3" name="Content Placeholder 2"/>
          <p:cNvSpPr>
            <a:spLocks noGrp="1"/>
          </p:cNvSpPr>
          <p:nvPr>
            <p:ph idx="1"/>
          </p:nvPr>
        </p:nvSpPr>
        <p:spPr>
          <a:xfrm>
            <a:off x="457200" y="1752600"/>
            <a:ext cx="8229600" cy="4821936"/>
          </a:xfrm>
        </p:spPr>
        <p:txBody>
          <a:bodyPr/>
          <a:lstStyle/>
          <a:p>
            <a:r>
              <a:rPr lang="en-US" dirty="0" smtClean="0"/>
              <a:t>Examples: </a:t>
            </a:r>
          </a:p>
          <a:p>
            <a:pPr lvl="1"/>
            <a:r>
              <a:rPr lang="en-US" dirty="0" smtClean="0"/>
              <a:t>Ask students to make predictions before seeing the cultural information, i.e. true/false questions. </a:t>
            </a:r>
          </a:p>
          <a:p>
            <a:pPr lvl="1"/>
            <a:r>
              <a:rPr lang="en-US" dirty="0" smtClean="0"/>
              <a:t>Noticing – Ss must listen or read and notice certain facts or information. </a:t>
            </a:r>
          </a:p>
          <a:p>
            <a:pPr lvl="1"/>
            <a:r>
              <a:rPr lang="en-US" dirty="0" smtClean="0"/>
              <a:t>Reformulation </a:t>
            </a:r>
            <a:r>
              <a:rPr lang="en-US" dirty="0" smtClean="0"/>
              <a:t>– Ss put what they have read/listened to/seen in their own words, orally or in </a:t>
            </a:r>
            <a:r>
              <a:rPr lang="en-US" dirty="0" smtClean="0"/>
              <a:t>writing; 1</a:t>
            </a:r>
            <a:r>
              <a:rPr lang="en-US" baseline="30000" dirty="0" smtClean="0"/>
              <a:t>st</a:t>
            </a:r>
            <a:r>
              <a:rPr lang="en-US" dirty="0" smtClean="0"/>
              <a:t> time use notes, 2</a:t>
            </a:r>
            <a:r>
              <a:rPr lang="en-US" baseline="30000" dirty="0" smtClean="0"/>
              <a:t>nd</a:t>
            </a:r>
            <a:r>
              <a:rPr lang="en-US" dirty="0" smtClean="0"/>
              <a:t> time no notes.</a:t>
            </a:r>
          </a:p>
          <a:p>
            <a:pPr lvl="1"/>
            <a:r>
              <a:rPr lang="en-US" dirty="0" smtClean="0"/>
              <a:t>Action logs – Ss reflect upon what they have done and learned in a class. </a:t>
            </a:r>
          </a:p>
          <a:p>
            <a:pPr lvl="1"/>
            <a:r>
              <a:rPr lang="en-US" dirty="0" smtClean="0"/>
              <a:t>Research – Must be carefully guided by teacher!</a:t>
            </a:r>
          </a:p>
          <a:p>
            <a:pPr lvl="1"/>
            <a:endParaRPr lang="en-US" dirty="0" smtClean="0"/>
          </a:p>
          <a:p>
            <a:pPr lvl="1"/>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rmAutofit/>
          </a:bodyPr>
          <a:lstStyle/>
          <a:p>
            <a:r>
              <a:rPr lang="en-US" dirty="0" smtClean="0"/>
              <a:t>3. Selling Points  </a:t>
            </a:r>
            <a:endParaRPr lang="en-US" dirty="0"/>
          </a:p>
        </p:txBody>
      </p:sp>
      <p:sp>
        <p:nvSpPr>
          <p:cNvPr id="3" name="Content Placeholder 2"/>
          <p:cNvSpPr>
            <a:spLocks noGrp="1"/>
          </p:cNvSpPr>
          <p:nvPr>
            <p:ph idx="1"/>
          </p:nvPr>
        </p:nvSpPr>
        <p:spPr>
          <a:xfrm>
            <a:off x="457200" y="1524000"/>
            <a:ext cx="8229600" cy="5050536"/>
          </a:xfrm>
        </p:spPr>
        <p:txBody>
          <a:bodyPr numCol="1">
            <a:normAutofit/>
          </a:bodyPr>
          <a:lstStyle/>
          <a:p>
            <a:r>
              <a:rPr lang="en-US" dirty="0" smtClean="0"/>
              <a:t>Sell different aspects of the culture, not just one perspective.   Present and contrast the good and the not so good, i.e. …</a:t>
            </a:r>
          </a:p>
          <a:p>
            <a:pPr lvl="1"/>
            <a:r>
              <a:rPr lang="en-US" dirty="0" smtClean="0"/>
              <a:t>Attractive vs. Shocking </a:t>
            </a:r>
          </a:p>
          <a:p>
            <a:pPr lvl="1"/>
            <a:r>
              <a:rPr lang="en-US" dirty="0" smtClean="0"/>
              <a:t>Similarities vs. Differences </a:t>
            </a:r>
          </a:p>
          <a:p>
            <a:pPr lvl="1"/>
            <a:r>
              <a:rPr lang="en-US" dirty="0" smtClean="0"/>
              <a:t>Dark aspects of culture vs. Bright </a:t>
            </a:r>
          </a:p>
          <a:p>
            <a:pPr lvl="1"/>
            <a:r>
              <a:rPr lang="en-US" dirty="0" smtClean="0"/>
              <a:t>Facts vs. </a:t>
            </a:r>
            <a:r>
              <a:rPr lang="en-US" dirty="0" smtClean="0"/>
              <a:t>Behavior </a:t>
            </a:r>
            <a:endParaRPr lang="en-US" dirty="0" smtClean="0"/>
          </a:p>
          <a:p>
            <a:pPr lvl="1"/>
            <a:r>
              <a:rPr lang="en-US" dirty="0" smtClean="0"/>
              <a:t>Historical vs. Modern </a:t>
            </a:r>
          </a:p>
          <a:p>
            <a:pPr lvl="1"/>
            <a:r>
              <a:rPr lang="en-US" dirty="0" smtClean="0"/>
              <a:t>Old people vs. Young people </a:t>
            </a:r>
          </a:p>
          <a:p>
            <a:pPr lvl="1"/>
            <a:r>
              <a:rPr lang="en-US" dirty="0" smtClean="0"/>
              <a:t>City </a:t>
            </a:r>
            <a:r>
              <a:rPr lang="en-US" dirty="0" smtClean="0"/>
              <a:t>life vs. Country life </a:t>
            </a:r>
          </a:p>
          <a:p>
            <a:pPr lvl="1"/>
            <a:r>
              <a:rPr lang="en-US" dirty="0" smtClean="0"/>
              <a:t>Stated beliefs vs. Actual </a:t>
            </a:r>
            <a:r>
              <a:rPr lang="en-US" dirty="0" smtClean="0"/>
              <a:t>behavior</a:t>
            </a:r>
            <a:endParaRPr lang="en-US" dirty="0" smtClean="0"/>
          </a:p>
          <a:p>
            <a:pPr lvl="1"/>
            <a:endParaRPr lang="en-US" dirty="0" smtClean="0"/>
          </a:p>
          <a:p>
            <a:pPr lvl="1"/>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600200"/>
          </a:xfrm>
        </p:spPr>
        <p:txBody>
          <a:bodyPr>
            <a:normAutofit fontScale="90000"/>
          </a:bodyPr>
          <a:lstStyle/>
          <a:p>
            <a:pPr algn="ctr"/>
            <a:r>
              <a:rPr lang="en-US" dirty="0" smtClean="0"/>
              <a:t/>
            </a:r>
            <a:br>
              <a:rPr lang="en-US" dirty="0" smtClean="0"/>
            </a:br>
            <a:r>
              <a:rPr lang="en-US" dirty="0" smtClean="0"/>
              <a:t>Do you eat lunch at school? </a:t>
            </a:r>
            <a:br>
              <a:rPr lang="en-US" dirty="0" smtClean="0"/>
            </a:br>
            <a:r>
              <a:rPr lang="en-US" dirty="0" smtClean="0"/>
              <a:t>Where do you eat lunch? </a:t>
            </a:r>
            <a:br>
              <a:rPr lang="en-US" dirty="0" smtClean="0"/>
            </a:br>
            <a:r>
              <a:rPr lang="en-US" dirty="0" smtClean="0"/>
              <a:t>Turn to your partner and tell him or her about your lunch habits at school.</a:t>
            </a:r>
            <a:endParaRPr lang="en-US" dirty="0"/>
          </a:p>
        </p:txBody>
      </p:sp>
      <p:pic>
        <p:nvPicPr>
          <p:cNvPr id="1026" name="Picture 2" descr="C:\Documents and Settings\E Hughes\Local Settings\Temporary Internet Files\Content.IE5\5PWFGWCD\MC900440524[1].wmf"/>
          <p:cNvPicPr>
            <a:picLocks noGrp="1" noChangeAspect="1" noChangeArrowheads="1"/>
          </p:cNvPicPr>
          <p:nvPr>
            <p:ph sz="half" idx="1"/>
          </p:nvPr>
        </p:nvPicPr>
        <p:blipFill>
          <a:blip r:embed="rId3" cstate="print"/>
          <a:stretch>
            <a:fillRect/>
          </a:stretch>
        </p:blipFill>
        <p:spPr bwMode="auto">
          <a:xfrm>
            <a:off x="762000" y="2895600"/>
            <a:ext cx="3316004" cy="3028156"/>
          </a:xfrm>
          <a:prstGeom prst="rect">
            <a:avLst/>
          </a:prstGeom>
          <a:noFill/>
        </p:spPr>
      </p:pic>
      <p:pic>
        <p:nvPicPr>
          <p:cNvPr id="1028" name="Picture 4" descr="C:\Documents and Settings\E Hughes\Local Settings\Temporary Internet Files\Content.IE5\IUF6TVVN\MC900024450[1].wmf"/>
          <p:cNvPicPr>
            <a:picLocks noGrp="1" noChangeAspect="1" noChangeArrowheads="1"/>
          </p:cNvPicPr>
          <p:nvPr>
            <p:ph sz="half" idx="2"/>
          </p:nvPr>
        </p:nvPicPr>
        <p:blipFill>
          <a:blip r:embed="rId4" cstate="print"/>
          <a:srcRect/>
          <a:stretch>
            <a:fillRect/>
          </a:stretch>
        </p:blipFill>
        <p:spPr bwMode="auto">
          <a:xfrm>
            <a:off x="4857816" y="3200400"/>
            <a:ext cx="3573385" cy="259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0"/>
            <a:ext cx="8229600" cy="2209800"/>
          </a:xfrm>
        </p:spPr>
        <p:txBody>
          <a:bodyPr>
            <a:normAutofit fontScale="90000"/>
          </a:bodyPr>
          <a:lstStyle/>
          <a:p>
            <a:r>
              <a:rPr lang="en-US" dirty="0" smtClean="0"/>
              <a:t>Look at the picture below. It is a lunch room in an American school. Does your school have a cafeteria? Does it look like this one?</a:t>
            </a:r>
            <a:endParaRPr lang="en-US" dirty="0"/>
          </a:p>
        </p:txBody>
      </p:sp>
      <p:sp>
        <p:nvSpPr>
          <p:cNvPr id="6" name="Content Placeholder 5"/>
          <p:cNvSpPr>
            <a:spLocks noGrp="1"/>
          </p:cNvSpPr>
          <p:nvPr>
            <p:ph idx="1"/>
          </p:nvPr>
        </p:nvSpPr>
        <p:spPr>
          <a:xfrm>
            <a:off x="1905000" y="3200400"/>
            <a:ext cx="5105400" cy="3374136"/>
          </a:xfrm>
        </p:spPr>
        <p:txBody>
          <a:bodyPr/>
          <a:lstStyle/>
          <a:p>
            <a:pPr>
              <a:buNone/>
            </a:pPr>
            <a:endParaRPr lang="en-US" dirty="0"/>
          </a:p>
        </p:txBody>
      </p:sp>
      <p:pic>
        <p:nvPicPr>
          <p:cNvPr id="2051" name="Picture 3" descr="C:\Documents and Settings\E Hughes\Local Settings\Temporary Internet Files\Content.IE5\P9Y3MSG3\MP900439462[1].jpg"/>
          <p:cNvPicPr>
            <a:picLocks noChangeAspect="1" noChangeArrowheads="1"/>
          </p:cNvPicPr>
          <p:nvPr/>
        </p:nvPicPr>
        <p:blipFill>
          <a:blip r:embed="rId2" cstate="print"/>
          <a:srcRect/>
          <a:stretch>
            <a:fillRect/>
          </a:stretch>
        </p:blipFill>
        <p:spPr bwMode="auto">
          <a:xfrm>
            <a:off x="1905000" y="3200400"/>
            <a:ext cx="5105400" cy="3418187"/>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267</TotalTime>
  <Words>649</Words>
  <Application>Microsoft Office PowerPoint</Application>
  <PresentationFormat>On-screen Show (4:3)</PresentationFormat>
  <Paragraphs>78</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Urban</vt:lpstr>
      <vt:lpstr>Teaching Language and Culture </vt:lpstr>
      <vt:lpstr>Teaching Language and Culture</vt:lpstr>
      <vt:lpstr>Teaching Language and Culture</vt:lpstr>
      <vt:lpstr>1. Information Sources: Of course there are many places to get authentic cultural information from…</vt:lpstr>
      <vt:lpstr>2. Activity Types: “Hold a lively discussion” is not a useful learning activity for many of our FL classes! </vt:lpstr>
      <vt:lpstr>2. Activity Types</vt:lpstr>
      <vt:lpstr>3. Selling Points  </vt:lpstr>
      <vt:lpstr> Do you eat lunch at school?  Where do you eat lunch?  Turn to your partner and tell him or her about your lunch habits at school.</vt:lpstr>
      <vt:lpstr>Look at the picture below. It is a lunch room in an American school. Does your school have a cafeteria? Does it look like this one?</vt:lpstr>
      <vt:lpstr>Watch this short video about lunches in American schools and pay special attention to the different foods you see and you hear mentioned. You may take notes, if you wish.</vt:lpstr>
      <vt:lpstr>What foods did you see or hear mentioned?  Are these foods healthy or unhealthy?</vt:lpstr>
      <vt:lpstr>The news clip discussed a problem in American schools and one school’s solution. Let’s watch it again. What is the problem and what is the proposed solution?</vt:lpstr>
      <vt:lpstr>  </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Language and Culture </dc:title>
  <dc:creator>E. Hughes</dc:creator>
  <cp:lastModifiedBy>E. Hughes</cp:lastModifiedBy>
  <cp:revision>8</cp:revision>
  <dcterms:created xsi:type="dcterms:W3CDTF">2011-07-12T20:45:12Z</dcterms:created>
  <dcterms:modified xsi:type="dcterms:W3CDTF">2011-07-28T03:00:13Z</dcterms:modified>
</cp:coreProperties>
</file>